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4"/>
  </p:handoutMasterIdLst>
  <p:sldIdLst>
    <p:sldId id="256" r:id="rId2"/>
    <p:sldId id="257" r:id="rId3"/>
    <p:sldId id="262" r:id="rId4"/>
    <p:sldId id="260" r:id="rId5"/>
    <p:sldId id="272" r:id="rId6"/>
    <p:sldId id="261" r:id="rId7"/>
    <p:sldId id="263" r:id="rId8"/>
    <p:sldId id="267" r:id="rId9"/>
    <p:sldId id="292" r:id="rId10"/>
    <p:sldId id="293" r:id="rId11"/>
    <p:sldId id="294" r:id="rId12"/>
    <p:sldId id="295" r:id="rId13"/>
    <p:sldId id="265" r:id="rId14"/>
    <p:sldId id="268" r:id="rId15"/>
    <p:sldId id="269" r:id="rId16"/>
    <p:sldId id="270" r:id="rId17"/>
    <p:sldId id="271" r:id="rId18"/>
    <p:sldId id="275" r:id="rId19"/>
    <p:sldId id="299" r:id="rId20"/>
    <p:sldId id="274" r:id="rId21"/>
    <p:sldId id="273" r:id="rId22"/>
    <p:sldId id="277" r:id="rId23"/>
    <p:sldId id="278" r:id="rId24"/>
    <p:sldId id="279" r:id="rId25"/>
    <p:sldId id="289" r:id="rId26"/>
    <p:sldId id="281" r:id="rId27"/>
    <p:sldId id="282" r:id="rId28"/>
    <p:sldId id="283" r:id="rId29"/>
    <p:sldId id="301" r:id="rId30"/>
    <p:sldId id="290" r:id="rId31"/>
    <p:sldId id="291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B96CF46-3FA5-427D-8C45-67A485C0DD2B}">
          <p14:sldIdLst>
            <p14:sldId id="256"/>
            <p14:sldId id="257"/>
            <p14:sldId id="262"/>
            <p14:sldId id="260"/>
            <p14:sldId id="272"/>
            <p14:sldId id="261"/>
            <p14:sldId id="263"/>
          </p14:sldIdLst>
        </p14:section>
        <p14:section name="Başlıksız Bölüm" id="{AB3A113B-99F2-4780-9CBE-A5961070E26E}">
          <p14:sldIdLst>
            <p14:sldId id="267"/>
            <p14:sldId id="292"/>
            <p14:sldId id="293"/>
            <p14:sldId id="294"/>
            <p14:sldId id="295"/>
            <p14:sldId id="265"/>
            <p14:sldId id="268"/>
            <p14:sldId id="269"/>
            <p14:sldId id="270"/>
            <p14:sldId id="271"/>
            <p14:sldId id="275"/>
            <p14:sldId id="299"/>
            <p14:sldId id="274"/>
            <p14:sldId id="273"/>
            <p14:sldId id="277"/>
            <p14:sldId id="278"/>
            <p14:sldId id="279"/>
            <p14:sldId id="289"/>
            <p14:sldId id="281"/>
            <p14:sldId id="282"/>
            <p14:sldId id="283"/>
            <p14:sldId id="301"/>
            <p14:sldId id="290"/>
            <p14:sldId id="29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handoutMaster" Target="handoutMasters/handout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21416-FF21-4EB3-B5BD-16141EB69715}" type="datetimeFigureOut">
              <a:rPr lang="tr-TR" smtClean="0"/>
              <a:t>30.06.2025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56068-3FD4-4EC4-A05A-58AD85F6A7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167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8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2.pn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E95BA3-5AF5-29AE-9556-DBC7C7665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ŞEHİT LOKMAN BİÇİNCİ MTAL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CDD875E-98B1-90F3-3816-0C829E74C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tr-TR" dirty="0"/>
              <a:t>İŞLETMELERDE BECERİ EĞİTİMİ BİLGİLENDİRME</a:t>
            </a:r>
          </a:p>
        </p:txBody>
      </p:sp>
    </p:spTree>
    <p:extLst>
      <p:ext uri="{BB962C8B-B14F-4D97-AF65-F5344CB8AC3E}">
        <p14:creationId xmlns:p14="http://schemas.microsoft.com/office/powerpoint/2010/main" val="323408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İŞ SAGLIĞI GÜVENLIĞİ EĞİTİMİ ; (16 SAAT ÜZERINDEN ALINMIS) OLDUGUNU GÖSTEREN BELGEYİ STAJ BİTİŞ TARİHLERİNDE GERİYE DOGRU BİR YILLIK SÜREYİ ASMAMIŞ OLMASI GEREKMEKTEDİR.</a:t>
            </a:r>
          </a:p>
          <a:p>
            <a:endParaRPr lang="tr-TR" dirty="0"/>
          </a:p>
          <a:p>
            <a:r>
              <a:rPr lang="tr-TR" dirty="0"/>
              <a:t>KURUMUMUZ YÜKSEK RISKLI GURUBUNDA OLDUGU IÇIN A SINIFI SERTIFIKA </a:t>
            </a:r>
            <a:r>
              <a:rPr lang="tr-TR" dirty="0" err="1"/>
              <a:t>GEÇERLiDiR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4253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7513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862" y="1125416"/>
            <a:ext cx="8887140" cy="5433646"/>
          </a:xfrm>
        </p:spPr>
        <p:txBody>
          <a:bodyPr>
            <a:normAutofit/>
          </a:bodyPr>
          <a:lstStyle/>
          <a:p>
            <a:r>
              <a:rPr lang="tr-TR" dirty="0"/>
              <a:t>SAĞLIK DURUMUNUZU GÖSTERİR TETKİKLER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1-SU ÇİÇEĞİ (VARICELLA ) </a:t>
            </a:r>
            <a:r>
              <a:rPr lang="tr-TR" dirty="0" err="1"/>
              <a:t>IgG</a:t>
            </a: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2-KIZAMIK IGG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3-KIZAMIKÇIK IGG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4-KABAKULAK IGG → NOT .(1.2.3 4.) </a:t>
            </a:r>
            <a:r>
              <a:rPr lang="tr-TR" dirty="0" err="1"/>
              <a:t>cü</a:t>
            </a:r>
            <a:r>
              <a:rPr lang="tr-TR" dirty="0"/>
              <a:t> Maddeye kadar sıraladığımız tetkikler bir kez belgelenmesi yeterlidir.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5-Anti HBS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6-Anti HIV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7-HbsAg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8-HAV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9-Anti-HCV . (5.6.7.8.9 ) </a:t>
            </a:r>
            <a:r>
              <a:rPr lang="tr-TR" dirty="0" err="1"/>
              <a:t>cu</a:t>
            </a:r>
            <a:r>
              <a:rPr lang="tr-TR" dirty="0"/>
              <a:t> maddeleri gereken TETKIKLER STAJ BASLANGICINA YAKIN( SON </a:t>
            </a:r>
            <a:r>
              <a:rPr lang="tr-TR" dirty="0" err="1"/>
              <a:t>BiR</a:t>
            </a:r>
            <a:r>
              <a:rPr lang="tr-TR" dirty="0"/>
              <a:t> AY IÇERISINDE) YAPTIRILMIS OLMASI GEREKIR .AILE HEKİMİMİNDEN YAPTIRABİLİRSİNİZ. TEK HEKİM RAPORU ONAYLI ASI KARTINIZVARSA </a:t>
            </a:r>
            <a:r>
              <a:rPr lang="tr-TR" dirty="0" err="1"/>
              <a:t>FOTOKOPISiNi</a:t>
            </a:r>
            <a:r>
              <a:rPr lang="tr-TR" dirty="0"/>
              <a:t> VERİNİZ.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806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ÖGRENCI BELGESİ (  1 ADET ) ( OKUL MÜDÜRÜ ONAYLI )</a:t>
            </a:r>
          </a:p>
          <a:p>
            <a:r>
              <a:rPr lang="tr-TR" dirty="0"/>
              <a:t>STAJ BİTİMİNDE ÜCRET ÖDEMESI IÇIN NÜFÜS CÜZDAN FOTOKOPİSİ ,VE SİZİN ADINIZA ZIRAAT BANKASINDAN IBAN NUMARANIZ.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490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BEDCF7-DC12-3F54-3C8B-9C4943043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5908"/>
          </a:xfrm>
        </p:spPr>
        <p:txBody>
          <a:bodyPr>
            <a:normAutofit/>
          </a:bodyPr>
          <a:lstStyle/>
          <a:p>
            <a:r>
              <a:rPr lang="tr-TR" sz="2400" dirty="0"/>
              <a:t>İŞLETMEDE BECERİ EĞİTİMİ İŞLETMENİN SORUMLULUKLARI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CAF53C-7F70-D6FE-9DF5-47E7A084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493521"/>
            <a:ext cx="10236200" cy="5144346"/>
          </a:xfrm>
        </p:spPr>
        <p:txBody>
          <a:bodyPr>
            <a:normAutofit/>
          </a:bodyPr>
          <a:lstStyle/>
          <a:p>
            <a:r>
              <a:rPr lang="tr-TR" dirty="0"/>
              <a:t>İŞLETMEDE BECERİ EĞİTİMİ süresinde öğrenci sigortası okul tarafından yapılacaktır.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İşletmeler İŞLETMEDE BECERİ EĞİTİMİ süresince asgari ücretin %30’unu ödemek ile yükümlüdür.</a:t>
            </a:r>
          </a:p>
          <a:p>
            <a:endParaRPr lang="tr-TR" dirty="0"/>
          </a:p>
          <a:p>
            <a:r>
              <a:rPr lang="tr-TR" dirty="0"/>
              <a:t>Ücret Ödeme AYLIK ÇALIŞMA TAMAMLANDIKTAN sonra ( Aylık Devam – Devamsızlık tablosu yapıldıktan sonra) yapılır.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Kamu Kuruluşunda ödemeler ödeme istenip  geldiği zaman Maaş Tahakkuk tarafından gerçekleştirilir.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rgbClr val="333333"/>
                </a:solidFill>
                <a:latin typeface="Roboto" panose="02000000000000000000" pitchFamily="2" charset="0"/>
              </a:rPr>
              <a:t>İ</a:t>
            </a:r>
            <a:r>
              <a:rPr lang="tr-TR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ş kazaları ve meslek hastalıklarından korunması için gerekli önlemleri almak ve tedavileri için gerekli işlemleri yapmak ve herhangi bir iş kazasını en geç kazadan sonraki 3 (üç) iş günü içinde ilgili birime bildirmek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806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F781A5-CCB7-9552-F62E-E11466AB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31446"/>
            <a:ext cx="8596668" cy="679939"/>
          </a:xfrm>
        </p:spPr>
        <p:txBody>
          <a:bodyPr>
            <a:normAutofit fontScale="90000"/>
          </a:bodyPr>
          <a:lstStyle/>
          <a:p>
            <a:r>
              <a:rPr lang="tr-TR" sz="3100" dirty="0"/>
              <a:t>İşletmede Beceri Eğitimi Öğrenci Sorumlulukları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B55394-0BC3-4C53-FD72-CCDC7F36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0893"/>
            <a:ext cx="9459220" cy="447047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Devam Devamsızlık;</a:t>
            </a:r>
          </a:p>
          <a:p>
            <a:pPr algn="just"/>
            <a:r>
              <a:rPr lang="tr-TR" dirty="0"/>
              <a:t>İŞLETMEDE BECERİ EĞİTİMİ süresince yapacağınız her türlü devamsızlık okul devamsızlığı olarak sayılacaktır. 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Mazeretsiz olarak üç gün işletmeye gelmeyen öğrenci iki gün içerisinde okul yönetimine bildirilir. Üç gün üst üste mazeretsiz devamsızlık yapan öğrenci işletmelerde beceri eğitimi dersinden başarısız sayılır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İŞLETME BECERİ EĞİTİMİNE 2 gün üst üste mazeretsiz devamsızlık yapmak SUÇTUR.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İŞLETMEDE BECERİ EĞİTİMİ süresince iş günlerinize denk gelen günlerde raporlu iseniz, raporunuzun ASLI okula getirilecek, FOTOKOPİSİNİ hastaneye verilecektir.</a:t>
            </a:r>
          </a:p>
        </p:txBody>
      </p:sp>
    </p:spTree>
    <p:extLst>
      <p:ext uri="{BB962C8B-B14F-4D97-AF65-F5344CB8AC3E}">
        <p14:creationId xmlns:p14="http://schemas.microsoft.com/office/powerpoint/2010/main" val="3140105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470DE-B933-070D-0352-399A654A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76138C3-811A-6521-1FC9-6876D805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013743" cy="3880773"/>
          </a:xfrm>
        </p:spPr>
        <p:txBody>
          <a:bodyPr/>
          <a:lstStyle/>
          <a:p>
            <a:endParaRPr lang="tr-TR" dirty="0"/>
          </a:p>
          <a:p>
            <a:pPr algn="just"/>
            <a:r>
              <a:rPr lang="tr-TR" dirty="0"/>
              <a:t>İŞLETMEDE BECERİ EĞİTİMİ süresince işletmeden sözlü olarak hiçbir şekilde izin alamazsınız. Sözlü alınan izinler devamsız olarak kabul edilecektir.</a:t>
            </a:r>
          </a:p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İzin almak istediğiniz günlerde, İŞLETMEDE BECERİ EĞİTİMİ dosyanızda yer alan “mazeret izin dilekçesi” kullanılacaktır. İzin dilekçesi izin almadan önce imzaları tam olarak okula teslim edilecektir.( Hastane Uygulamıyor 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805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AD0012-0E10-AA69-02F7-4E9BF3BF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703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FEA5D0-0DEF-C449-D568-1D81FCDC4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" y="1554480"/>
            <a:ext cx="10241279" cy="44868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solidFill>
                  <a:schemeClr val="accent1"/>
                </a:solidFill>
              </a:rPr>
              <a:t>Yetki ve Sorumluluk;</a:t>
            </a:r>
          </a:p>
          <a:p>
            <a:pPr marL="0" indent="0" algn="just">
              <a:buNone/>
            </a:pPr>
            <a:endParaRPr lang="tr-TR" sz="2400" dirty="0">
              <a:solidFill>
                <a:schemeClr val="accent1"/>
              </a:solidFill>
            </a:endParaRPr>
          </a:p>
          <a:p>
            <a:r>
              <a:rPr lang="tr-TR" dirty="0"/>
              <a:t>İş yerinde sorumluluk alanınızın dışındaki işlere müdahale etmemelisiniz.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Amirlerinizin size verecekleri her türlü işi yapmakla yükümlüsünüz. İş tanımınızın dışında bir iş verildiği takdirde sorunu KOORDİNATÖR ÖĞRETMENİNİZLE görüşerek çözünüz.</a:t>
            </a:r>
          </a:p>
          <a:p>
            <a:endParaRPr lang="tr-TR" dirty="0"/>
          </a:p>
          <a:p>
            <a:r>
              <a:rPr lang="tr-TR" dirty="0"/>
              <a:t> Amirleriniz ve diğer çalışanlarla TARTIŞMAYINIZ.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2000" b="1" dirty="0">
                <a:solidFill>
                  <a:schemeClr val="accent1"/>
                </a:solidFill>
              </a:rPr>
              <a:t>İş yerinde ortaya çıkan problemler ile ilgili koordinatör öğretmeninize bilgi vermelisiniz.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070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8B4633-004D-1F78-5E78-67C6CF15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75" y="379013"/>
            <a:ext cx="8596668" cy="36841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62F2DE-13DC-BDF9-B7D1-DE65D2641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74111"/>
            <a:ext cx="9474200" cy="44065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accent1"/>
                </a:solidFill>
              </a:rPr>
              <a:t>Uyulması Gereken Kurallar;</a:t>
            </a:r>
          </a:p>
          <a:p>
            <a:r>
              <a:rPr lang="tr-TR" dirty="0"/>
              <a:t>Öğrenci kendi isteği ile işletmeden ayrılamaz. Sözleşme tek taraflı FESH yapılamaz.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Staj saatleri boyunca </a:t>
            </a:r>
            <a:r>
              <a:rPr lang="tr-TR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Hastane Sınırları Dışına </a:t>
            </a:r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çıkılması yasaktır.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Öğrenci  çalıştığı alanı </a:t>
            </a:r>
            <a:r>
              <a:rPr lang="tr-TR" b="1" dirty="0"/>
              <a:t>İzinsiz Terk </a:t>
            </a:r>
            <a:r>
              <a:rPr lang="tr-TR" dirty="0"/>
              <a:t>edemez. ( Yemek, çay molası vb. )</a:t>
            </a:r>
          </a:p>
          <a:p>
            <a:pPr marL="0" indent="0">
              <a:buNone/>
            </a:pPr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endParaRPr lang="tr-TR" dirty="0"/>
          </a:p>
          <a:p>
            <a:r>
              <a:rPr lang="tr-TR" sz="1800" dirty="0"/>
              <a:t>Mesai Saatlerine Uymak ve Günlük ( GİRİŞ ve ÇIKIŞ ) imzalarını düzenli atmak.</a:t>
            </a:r>
          </a:p>
          <a:p>
            <a:pPr marL="0" indent="0">
              <a:buNone/>
            </a:pPr>
            <a:endParaRPr lang="tr-TR" sz="1800" dirty="0"/>
          </a:p>
          <a:p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Mesai saatleri içinde tanıtıcı </a:t>
            </a:r>
            <a:r>
              <a:rPr lang="tr-TR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kimlik kartı </a:t>
            </a:r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takmak zorunludur. Her öğrencinin yaka kimlik kartı görünür şekilde üzerinde olacaktır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427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BEA825-068C-6B5B-0CFC-0A730D4F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609599"/>
            <a:ext cx="8444285" cy="1094913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242EE6-DE09-E9F7-5097-EDEEEC676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704513"/>
            <a:ext cx="10147177" cy="43368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chemeClr val="tx1"/>
                </a:solidFill>
                <a:latin typeface="Roboto" panose="02000000000000000000" pitchFamily="2" charset="0"/>
              </a:rPr>
              <a:t>Ö</a:t>
            </a:r>
            <a:r>
              <a:rPr lang="tr-TR" sz="2000" b="0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ğrencisi, uygulama alanındaki çalışma düzenine uymak,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000" b="0" i="0" u="none" strike="noStrike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Öğle yemeği hastanenin belirlediği saatler arasında olup, yemeklere staj yapılan birim boş bırakılmayacak şekilde dönüşümlü olarak çıkılacaktır.</a:t>
            </a:r>
            <a:br>
              <a:rPr lang="tr-TR" sz="2000" dirty="0"/>
            </a:br>
            <a:endParaRPr lang="tr-TR" sz="2000" dirty="0">
              <a:solidFill>
                <a:schemeClr val="tx1"/>
              </a:solidFill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333333"/>
                </a:solidFill>
                <a:latin typeface="Roboto" panose="02000000000000000000" pitchFamily="2" charset="0"/>
              </a:rPr>
              <a:t>Öğrenci </a:t>
            </a:r>
            <a:r>
              <a:rPr lang="tr-T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mesleğin gereği olan </a:t>
            </a:r>
            <a:r>
              <a:rPr lang="tr-TR" sz="20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Kılık Ve Kıyafete </a:t>
            </a:r>
            <a:r>
              <a:rPr lang="tr-T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uymak,</a:t>
            </a:r>
          </a:p>
          <a:p>
            <a:pPr marL="0" indent="0" algn="just">
              <a:buNone/>
            </a:pPr>
            <a:endParaRPr lang="tr-TR" sz="20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000" dirty="0">
                <a:solidFill>
                  <a:srgbClr val="333333"/>
                </a:solidFill>
                <a:latin typeface="Roboto" panose="02000000000000000000" pitchFamily="2" charset="0"/>
              </a:rPr>
              <a:t>Öğrenci </a:t>
            </a:r>
            <a:r>
              <a:rPr lang="tr-TR" sz="20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dersin amacına uygun işleri zamanında ve istenen şekilde yapmak,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0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br>
              <a:rPr lang="tr-TR" sz="2000" dirty="0"/>
            </a:b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43275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SBT   HEMŞİRE YRD.         EBE YRD.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266092"/>
            <a:ext cx="3877408" cy="5433645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84" y="1266092"/>
            <a:ext cx="3771901" cy="5433645"/>
          </a:xfrm>
        </p:spPr>
      </p:pic>
    </p:spTree>
    <p:extLst>
      <p:ext uri="{BB962C8B-B14F-4D97-AF65-F5344CB8AC3E}">
        <p14:creationId xmlns:p14="http://schemas.microsoft.com/office/powerpoint/2010/main" val="27443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FAED6B-2D6F-70A1-06E7-C3AE024C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2025- 2026 EĞİTİM ÖĞRETİM YILI</a:t>
            </a:r>
            <a:br>
              <a:rPr lang="tr-TR" dirty="0"/>
            </a:br>
            <a:r>
              <a:rPr lang="tr-TR" dirty="0"/>
              <a:t>İŞLETMELERDE BECERİ EĞİTİMİ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BAD849-9ECF-D986-723E-C240AC967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İşletmelerde Beceri Eğitimi Neden Önemli</a:t>
            </a:r>
          </a:p>
          <a:p>
            <a:r>
              <a:rPr lang="tr-TR" dirty="0"/>
              <a:t>İşletmelerde Beceri Eğitimi Hastane Belirleme</a:t>
            </a:r>
          </a:p>
          <a:p>
            <a:r>
              <a:rPr lang="tr-TR" dirty="0"/>
              <a:t>İşletme İle Sözleşme İmzalama</a:t>
            </a:r>
          </a:p>
          <a:p>
            <a:r>
              <a:rPr lang="tr-TR" dirty="0"/>
              <a:t>İşletmeden İstenen Evraklar</a:t>
            </a:r>
          </a:p>
          <a:p>
            <a:r>
              <a:rPr lang="tr-TR" dirty="0"/>
              <a:t>İşletme Sorumlulukları</a:t>
            </a:r>
          </a:p>
          <a:p>
            <a:r>
              <a:rPr lang="tr-TR" dirty="0"/>
              <a:t>Öğrenci Sorumlulukları: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Devam- Devamsızlık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Yetki ve Sorumluluk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Uyulması Gereken Kurallar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338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A1552-71E5-E399-6F54-909DFE51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34AC8B-3D9E-71CB-C7DD-CE4E6626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525000" cy="388077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333333"/>
                </a:solidFill>
                <a:latin typeface="Roboto" panose="02000000000000000000" pitchFamily="2" charset="0"/>
              </a:rPr>
              <a:t>Hastanede </a:t>
            </a:r>
            <a:r>
              <a:rPr lang="tr-TR" sz="18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kurum personeli ile iyi ve olumlu</a:t>
            </a:r>
            <a:r>
              <a:rPr lang="tr-TR" sz="1800" b="1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ilişkiler </a:t>
            </a:r>
            <a:r>
              <a:rPr lang="tr-TR" sz="18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içinde olmak,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18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333333"/>
                </a:solidFill>
                <a:latin typeface="Roboto" panose="02000000000000000000" pitchFamily="2" charset="0"/>
              </a:rPr>
              <a:t>Hastanedeki</a:t>
            </a:r>
            <a:r>
              <a:rPr lang="tr-TR" sz="1800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her türlü araç ve gereci dikkatli kullanmaya özen göstermek,</a:t>
            </a:r>
          </a:p>
          <a:p>
            <a:pPr marL="0" indent="0" algn="just">
              <a:buNone/>
            </a:pPr>
            <a:endParaRPr lang="tr-TR" sz="18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Resmi evraklar üzerinde oynama, karalama, tahrifat yapılması yasaktır. (İmza föyleri vb.)</a:t>
            </a:r>
            <a:br>
              <a:rPr lang="tr-TR" dirty="0"/>
            </a:br>
            <a:endParaRPr lang="tr-TR" sz="18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tr-TR" sz="18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98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EFD17C-A403-26E9-4BF6-B7BF80B7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9BED5C-BE37-1E68-779B-05D35DFE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47666" cy="3880773"/>
          </a:xfrm>
        </p:spPr>
        <p:txBody>
          <a:bodyPr>
            <a:normAutofit/>
          </a:bodyPr>
          <a:lstStyle/>
          <a:p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Hastanemiz içinde kapalı alanlarda sigara içmek yasa gereği yasaktır. </a:t>
            </a:r>
          </a:p>
          <a:p>
            <a:pPr marL="0" indent="0">
              <a:buNone/>
            </a:pPr>
            <a:endParaRPr lang="tr-TR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İdari izin olmaksızın hastane içinde fotoğraf çekmek yasaktır.</a:t>
            </a:r>
          </a:p>
          <a:p>
            <a:pPr marL="0" indent="0">
              <a:buNone/>
            </a:pPr>
            <a:endParaRPr lang="tr-TR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Yasa gereği çalışanlar amirine karşı sorumlu ve verilen görevi tam ve zamanında yerine getirmekle yükümlüdür. </a:t>
            </a:r>
          </a:p>
          <a:p>
            <a:pPr marL="0" indent="0">
              <a:buNone/>
            </a:pPr>
            <a:endParaRPr lang="tr-TR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r>
              <a:rPr lang="tr-TR" b="0" i="0" u="none" strike="noStrike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Çalışan kendisine teslim edilen Devlet Malını korumak ve hizmete hazır bulundurmakla sorumludur.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3014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2E657-E7B5-1899-592A-BD4732F83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3A89C22-2405-EE92-908B-4FB99BE1F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054599"/>
            <a:ext cx="7766936" cy="1202267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accent2"/>
                </a:solidFill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4984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450BF7-DAD7-8912-5A0B-2427F35D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29800" cy="821267"/>
          </a:xfrm>
        </p:spPr>
        <p:txBody>
          <a:bodyPr>
            <a:normAutofit/>
          </a:bodyPr>
          <a:lstStyle/>
          <a:p>
            <a:pPr algn="ctr"/>
            <a:r>
              <a:rPr lang="tr-TR" sz="2400" dirty="0"/>
              <a:t>BECERİ EĞİTİM DEFTERİN DOLDURULMASI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ECAC5-3F6F-2B27-727A-8F2FD7F0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744133"/>
            <a:ext cx="9829800" cy="4297229"/>
          </a:xfrm>
        </p:spPr>
        <p:txBody>
          <a:bodyPr/>
          <a:lstStyle/>
          <a:p>
            <a:r>
              <a:rPr lang="tr-TR" dirty="0"/>
              <a:t>Defter işletme günlerinde İŞ YERİNDE ÖĞRENCİ yanında olmalı.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Staj defteri düzenli olarak doldurulacak  ve koordinatör öğretmen geldiği zaman kontrol edecektir.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Çalışılan birimin sorumlusu tarafından kontrol edilecektir.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38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752A3B-77E4-3900-320B-591F8A5A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757FFE-9883-526E-38CF-C3FCBC6E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Defter mavi renk TÜKENMEZ veya PİLOT benzeri kalemler ile yazılacaktır.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Yazımlar temiz ve anlaşılır yazılmalıdır. </a:t>
            </a:r>
          </a:p>
          <a:p>
            <a:endParaRPr lang="tr-TR" dirty="0"/>
          </a:p>
          <a:p>
            <a:pPr algn="just"/>
            <a:r>
              <a:rPr lang="tr-TR" dirty="0"/>
              <a:t>Yanlış Yazılırsa karalama yapılmadan tek çizgi ile çizilecek ve </a:t>
            </a:r>
            <a:r>
              <a:rPr lang="tr-TR" dirty="0" err="1"/>
              <a:t>daksil</a:t>
            </a:r>
            <a:r>
              <a:rPr lang="tr-TR" dirty="0"/>
              <a:t> kullanılmayacaktır.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1663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699473"/>
          </a:xfrm>
        </p:spPr>
        <p:txBody>
          <a:bodyPr/>
          <a:lstStyle/>
          <a:p>
            <a:r>
              <a:rPr lang="tr-TR" b="1" dirty="0"/>
              <a:t>ŞEHİT LOKMAN BİÇİNCİ MTAL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413" y="619857"/>
            <a:ext cx="3871829" cy="5527675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4167228" cy="3157739"/>
          </a:xfrm>
        </p:spPr>
        <p:txBody>
          <a:bodyPr/>
          <a:lstStyle/>
          <a:p>
            <a:r>
              <a:rPr lang="tr-TR" dirty="0"/>
              <a:t>Öğrenci Bilgileri tam ve eksiksiz doldurulacak</a:t>
            </a:r>
          </a:p>
        </p:txBody>
      </p:sp>
    </p:spTree>
    <p:extLst>
      <p:ext uri="{BB962C8B-B14F-4D97-AF65-F5344CB8AC3E}">
        <p14:creationId xmlns:p14="http://schemas.microsoft.com/office/powerpoint/2010/main" val="42747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3D8B75-1DED-6A7D-20A3-F2601C54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D2349C-0CCA-4725-D0A3-FC3EC9937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500" y="2160589"/>
            <a:ext cx="4670869" cy="3880772"/>
          </a:xfrm>
        </p:spPr>
        <p:txBody>
          <a:bodyPr/>
          <a:lstStyle/>
          <a:p>
            <a:r>
              <a:rPr lang="tr-TR" dirty="0"/>
              <a:t>Bu bölümde kişisel kimlik bilgilerimizi adres ve iletişim bilgilerimizi doldurmamız gerekmektedir.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Staja başlama tarihi okul açıldığında başlar.</a:t>
            </a:r>
          </a:p>
          <a:p>
            <a:endParaRPr lang="tr-TR" dirty="0"/>
          </a:p>
          <a:p>
            <a:r>
              <a:rPr lang="tr-TR" dirty="0"/>
              <a:t>Bu bilgiler okulunuzdaki koordinatör müdür </a:t>
            </a:r>
            <a:r>
              <a:rPr lang="tr-TR" dirty="0" err="1"/>
              <a:t>yrd.</a:t>
            </a:r>
            <a:r>
              <a:rPr lang="tr-TR" dirty="0"/>
              <a:t> tarafından onaylanıp mühürlenecektir.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0191598">
            <a:off x="4193021" y="585175"/>
            <a:ext cx="5882054" cy="63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3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77908B-7111-341F-E544-F3F0839A1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91E826-23F5-9EE2-628B-976067DBD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280" y="2160589"/>
            <a:ext cx="4526089" cy="3880772"/>
          </a:xfrm>
        </p:spPr>
        <p:txBody>
          <a:bodyPr/>
          <a:lstStyle/>
          <a:p>
            <a:r>
              <a:rPr lang="tr-TR" dirty="0"/>
              <a:t>Bu belgedeki bilgiler öğrenci iş dosyasını öğrencinin hazırlayan çalıştığı işletmenin, işletmede ondan sorumlu olan sorumlu olan eğitici personel ve koordinatör öğretmenin bilgilerinin yer aldığı kapak sayfasıdır.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14285" y="712177"/>
            <a:ext cx="5241892" cy="614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5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34CD05-2930-C7CC-0F80-A575DF85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D8B5C8-87FD-259A-2002-88C3AFD80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" y="1930400"/>
            <a:ext cx="4856871" cy="4751755"/>
          </a:xfrm>
        </p:spPr>
        <p:txBody>
          <a:bodyPr>
            <a:normAutofit/>
          </a:bodyPr>
          <a:lstStyle/>
          <a:p>
            <a:r>
              <a:rPr lang="tr-TR" dirty="0"/>
              <a:t>Staj dosyasının bu bölümü Meslek liselerinin her bölümünde Sene başında verilecek yıllık plan doğrultusunda doldurulacaktır. </a:t>
            </a:r>
          </a:p>
          <a:p>
            <a:r>
              <a:rPr lang="tr-TR" dirty="0"/>
              <a:t>Her sayfa 3 güne bölünmüş haldedir ve 1 haftayı temsil edecektir. </a:t>
            </a:r>
          </a:p>
          <a:p>
            <a:r>
              <a:rPr lang="tr-TR" dirty="0"/>
              <a:t>Planda verilmiş olan konular işletmelerde belli tarih ve saatler de uygulanacak ve eğitici personel kontrolünde yazılacaktır.</a:t>
            </a:r>
          </a:p>
          <a:p>
            <a:r>
              <a:rPr lang="tr-TR" dirty="0"/>
              <a:t>Hazırlanan her sayfa eğitici </a:t>
            </a:r>
            <a:r>
              <a:rPr lang="tr-TR" dirty="0" err="1"/>
              <a:t>personelve</a:t>
            </a:r>
            <a:r>
              <a:rPr lang="tr-TR" dirty="0"/>
              <a:t> koordinatör öğretmen tarafından imzalanıp onaylanacaktır aksi halde bu sayfaların hiçbir hükmü olmayacaktır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8621" y="1402371"/>
            <a:ext cx="5829305" cy="4730263"/>
          </a:xfrm>
        </p:spPr>
      </p:pic>
    </p:spTree>
    <p:extLst>
      <p:ext uri="{BB962C8B-B14F-4D97-AF65-F5344CB8AC3E}">
        <p14:creationId xmlns:p14="http://schemas.microsoft.com/office/powerpoint/2010/main" val="2010345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5" y="0"/>
            <a:ext cx="7130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2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6AAEC3-D163-1917-32F2-3420644F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550399" cy="1320800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İŞLETMELERDE BECERİ EĞİTİMİ NEDİR?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7D7699-4CF0-94F2-DC20-AFFCD2960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489200"/>
            <a:ext cx="9770533" cy="3552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b="0" i="0" dirty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Beceri eğitimi öğrencinin eğitiminin bir parçasını</a:t>
            </a:r>
          </a:p>
          <a:p>
            <a:pPr marL="0" indent="0" algn="ctr">
              <a:buNone/>
            </a:pPr>
            <a:r>
              <a:rPr lang="tr-TR" sz="3200" b="0" i="0" dirty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oluşturan ve bir işyerine yerleştirilmesi ile</a:t>
            </a:r>
          </a:p>
          <a:p>
            <a:pPr marL="0" indent="0" algn="ctr">
              <a:buNone/>
            </a:pPr>
            <a:r>
              <a:rPr lang="tr-TR" sz="3200" b="0" i="0" dirty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 gerçekleşen, organize bir eğitim aktivitesidir.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56991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91" y="1288073"/>
            <a:ext cx="5451231" cy="4457697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/>
              <a:t>Servis raporu her rotasyonda doldurulacaktır.( Her çalışılan birim sayısınca doldurulacaktır.)</a:t>
            </a:r>
          </a:p>
          <a:p>
            <a:r>
              <a:rPr lang="tr-TR" dirty="0"/>
              <a:t>Çalışılan birim özelliklerine göre doldurulacaktır.</a:t>
            </a:r>
          </a:p>
          <a:p>
            <a:r>
              <a:rPr lang="tr-TR" dirty="0"/>
              <a:t>Örnek: Palyatif Servis </a:t>
            </a:r>
          </a:p>
          <a:p>
            <a:pPr marL="0" indent="0">
              <a:buNone/>
            </a:pPr>
            <a:r>
              <a:rPr lang="tr-TR" dirty="0"/>
              <a:t>Kaç yataklı, çalışan ekip kimlerden oluşuyor, hangi hastalık gurubu yatıyor, hastalık tedavileri nelerdir vb.</a:t>
            </a:r>
          </a:p>
        </p:txBody>
      </p:sp>
    </p:spTree>
    <p:extLst>
      <p:ext uri="{BB962C8B-B14F-4D97-AF65-F5344CB8AC3E}">
        <p14:creationId xmlns:p14="http://schemas.microsoft.com/office/powerpoint/2010/main" val="645353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48407" y="2160588"/>
            <a:ext cx="4826977" cy="4055573"/>
          </a:xfrm>
        </p:spPr>
        <p:txBody>
          <a:bodyPr/>
          <a:lstStyle/>
          <a:p>
            <a:r>
              <a:rPr lang="tr-TR" dirty="0"/>
              <a:t>Her dönem 2 performans ödevi hazırlanacaktır.</a:t>
            </a:r>
          </a:p>
          <a:p>
            <a:r>
              <a:rPr lang="tr-TR" dirty="0"/>
              <a:t>Ödevlerden biri okul komisyonuna, diğeri ise koordinatör öğretmene anlatılıp teslim edilecektir. </a:t>
            </a:r>
          </a:p>
          <a:p>
            <a:r>
              <a:rPr lang="tr-TR" dirty="0"/>
              <a:t>Ödev Notu Kriterleri dönem başı zümre toplantısında  belirlenir.</a:t>
            </a:r>
          </a:p>
          <a:p>
            <a:endParaRPr lang="tr-TR" dirty="0"/>
          </a:p>
        </p:txBody>
      </p:sp>
      <p:pic>
        <p:nvPicPr>
          <p:cNvPr id="1026" name="Picture 2" descr="🩺 Üst Solunum Yolu Enfeksiyonu (ÜSYE) Nedir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48" y="609600"/>
            <a:ext cx="4184650" cy="41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841" y="3534508"/>
            <a:ext cx="3086249" cy="191672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79126">
            <a:off x="3452410" y="4615963"/>
            <a:ext cx="3543492" cy="192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50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ordinatörlük Evrakları (Günlük Görev Formu) – mesleki ve teknik eğitim">
            <a:extLst>
              <a:ext uri="{FF2B5EF4-FFF2-40B4-BE49-F238E27FC236}">
                <a16:creationId xmlns:a16="http://schemas.microsoft.com/office/drawing/2014/main" id="{48C4496A-9138-F5C0-A445-A8B255084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1" y="938213"/>
            <a:ext cx="9870758" cy="578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6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A4DD4F-70D0-28E4-A9F8-41CE351B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8246"/>
            <a:ext cx="8596668" cy="758092"/>
          </a:xfrm>
        </p:spPr>
        <p:txBody>
          <a:bodyPr>
            <a:normAutofit fontScale="90000"/>
          </a:bodyPr>
          <a:lstStyle/>
          <a:p>
            <a:r>
              <a:rPr lang="tr-TR" dirty="0"/>
              <a:t>İşletmelerde Beceri Eğitimi Neden Önemli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AD8066-8449-1F7A-96D1-2DCD2D58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612" y="1019906"/>
            <a:ext cx="9293145" cy="5509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100" b="0" i="0" dirty="0">
              <a:solidFill>
                <a:srgbClr val="3B3B3B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tr-TR" sz="2100" b="0" i="0" dirty="0">
                <a:solidFill>
                  <a:srgbClr val="3B3B3B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tr-TR" b="0" i="0" dirty="0"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ÖĞRENCİ İÇİN;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3B3B3B"/>
                </a:solidFill>
                <a:effectLst/>
              </a:rPr>
              <a:t>Öğrenme tecrübesidir.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3B3B3B"/>
                </a:solidFill>
                <a:effectLst/>
              </a:rPr>
              <a:t>Ö</a:t>
            </a:r>
            <a:r>
              <a:rPr lang="tr-TR" dirty="0"/>
              <a:t>ğrencilerinin mesleki bilgi, görgü ve becerilerini artırmak.</a:t>
            </a:r>
            <a:endParaRPr lang="tr-TR" b="0" i="0" dirty="0">
              <a:solidFill>
                <a:srgbClr val="3B3B3B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kern="0" dirty="0">
                <a:solidFill>
                  <a:srgbClr val="191919"/>
                </a:solidFill>
                <a:effectLst/>
                <a:ea typeface="Times New Roman" panose="02020603050405020304" pitchFamily="18" charset="0"/>
              </a:rPr>
              <a:t>Öğrendikleri bilgileri iş ortamında uygulayarak becerilerini kazanma ve geliştirme.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0" i="0" dirty="0">
                <a:solidFill>
                  <a:srgbClr val="3B3B3B"/>
                </a:solidFill>
                <a:effectLst/>
              </a:rPr>
              <a:t>Yetişkin iş yaşamını daha iyi anlayıp hazırlanmalarına yardımcı olur.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rgbClr val="3B3B3B"/>
                </a:solidFill>
              </a:rPr>
              <a:t>Kariyer sürecini etkiler.</a:t>
            </a:r>
            <a:r>
              <a:rPr lang="tr-TR" dirty="0"/>
              <a:t> </a:t>
            </a:r>
          </a:p>
          <a:p>
            <a:pPr marL="0" indent="0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/>
              <a:t>Mezun olabilmeniz için son sınıfta İşletmelerde Beceri Eğitimi adı altında işyerlerinde staj yapak zorunludur.</a:t>
            </a:r>
          </a:p>
          <a:p>
            <a:pPr marL="0" indent="0" algn="ctr">
              <a:buNone/>
            </a:pPr>
            <a:endParaRPr lang="tr-TR" dirty="0"/>
          </a:p>
          <a:p>
            <a:pPr marL="0" indent="0" algn="just">
              <a:buNone/>
            </a:pPr>
            <a:endParaRPr lang="tr-TR" sz="3000" dirty="0"/>
          </a:p>
          <a:p>
            <a:pPr marL="0" indent="0" algn="just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90711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B47460-A6D5-84BF-19B1-2D5E3B93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AEF08C8-24F6-78D0-0E34-8664E8AE0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dirty="0">
                <a:solidFill>
                  <a:schemeClr val="accent1"/>
                </a:solidFill>
              </a:rPr>
              <a:t>İŞ YERİ İÇİN;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Gelecekte size iş başvurusunda bulunma ihtimali olan, daha motive olmuş ve eğitimli genç insanlar yetiştirme fırsatı oluşur.</a:t>
            </a:r>
          </a:p>
          <a:p>
            <a:pPr marL="0" indent="0" algn="just">
              <a:buNone/>
            </a:pPr>
            <a:endParaRPr lang="tr-T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Gelecek için gelişimi destekleyip okullarla işbirliği yapmak.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Genç insanların kariyer seçeneklerini etkilemek.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533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8858F-0C7B-DCA5-8084-6418A5C0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37846"/>
            <a:ext cx="8596668" cy="992554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İşletmelerde Beceri Eğitimi Belirleme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0CE413-969D-4BF0-E64E-860D7FB91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99" y="2563447"/>
            <a:ext cx="10675815" cy="3477916"/>
          </a:xfrm>
        </p:spPr>
        <p:txBody>
          <a:bodyPr/>
          <a:lstStyle/>
          <a:p>
            <a:r>
              <a:rPr lang="tr-TR" dirty="0"/>
              <a:t>İş yeri belirleme yönetmelikler çerçevesinde kurulan komisyon ile yapılmaktadır.</a:t>
            </a:r>
          </a:p>
          <a:p>
            <a:r>
              <a:rPr lang="tr-TR" dirty="0"/>
              <a:t>Bu komisyonda;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İşletme Belirleme</a:t>
            </a:r>
            <a:r>
              <a:rPr lang="tr-TR" b="1" dirty="0"/>
              <a:t> Mayıs </a:t>
            </a:r>
            <a:r>
              <a:rPr lang="tr-TR" dirty="0"/>
              <a:t>Ayı Sonunda Belirlenir.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İşletme Belirleme dilekçelerinde 5 tercih hakkı verilmiştir.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Akış Çizelgesi: İşlem 5">
            <a:extLst>
              <a:ext uri="{FF2B5EF4-FFF2-40B4-BE49-F238E27FC236}">
                <a16:creationId xmlns:a16="http://schemas.microsoft.com/office/drawing/2014/main" id="{7584B1E7-7ACA-DC26-619B-D05ABD47F0C7}"/>
              </a:ext>
            </a:extLst>
          </p:cNvPr>
          <p:cNvSpPr/>
          <p:nvPr/>
        </p:nvSpPr>
        <p:spPr>
          <a:xfrm>
            <a:off x="773724" y="3681046"/>
            <a:ext cx="2485291" cy="66735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 Sağlık Müdürlüğü</a:t>
            </a:r>
          </a:p>
        </p:txBody>
      </p:sp>
      <p:sp>
        <p:nvSpPr>
          <p:cNvPr id="7" name="Akış Çizelgesi: İşlem 6">
            <a:extLst>
              <a:ext uri="{FF2B5EF4-FFF2-40B4-BE49-F238E27FC236}">
                <a16:creationId xmlns:a16="http://schemas.microsoft.com/office/drawing/2014/main" id="{FE4592AE-9374-0967-B026-C289F1F00117}"/>
              </a:ext>
            </a:extLst>
          </p:cNvPr>
          <p:cNvSpPr/>
          <p:nvPr/>
        </p:nvSpPr>
        <p:spPr>
          <a:xfrm>
            <a:off x="4196862" y="3681046"/>
            <a:ext cx="2868246" cy="66735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İl Milli Eğitim Müdürlüğü</a:t>
            </a:r>
          </a:p>
        </p:txBody>
      </p:sp>
      <p:sp>
        <p:nvSpPr>
          <p:cNvPr id="8" name="Akış Çizelgesi: İşlem 7">
            <a:extLst>
              <a:ext uri="{FF2B5EF4-FFF2-40B4-BE49-F238E27FC236}">
                <a16:creationId xmlns:a16="http://schemas.microsoft.com/office/drawing/2014/main" id="{C54FAADE-65C9-397A-5292-C99C18CE17BA}"/>
              </a:ext>
            </a:extLst>
          </p:cNvPr>
          <p:cNvSpPr/>
          <p:nvPr/>
        </p:nvSpPr>
        <p:spPr>
          <a:xfrm>
            <a:off x="7750003" y="3626338"/>
            <a:ext cx="2555630" cy="722064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Hastane Eğitim Hemşireleri</a:t>
            </a:r>
          </a:p>
        </p:txBody>
      </p:sp>
    </p:spTree>
    <p:extLst>
      <p:ext uri="{BB962C8B-B14F-4D97-AF65-F5344CB8AC3E}">
        <p14:creationId xmlns:p14="http://schemas.microsoft.com/office/powerpoint/2010/main" val="84918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8AB670F-316A-6425-1301-B0057066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9824"/>
            <a:ext cx="8596668" cy="786984"/>
          </a:xfrm>
        </p:spPr>
        <p:txBody>
          <a:bodyPr>
            <a:normAutofit fontScale="90000"/>
          </a:bodyPr>
          <a:lstStyle/>
          <a:p>
            <a:r>
              <a:rPr lang="tr-TR" dirty="0"/>
              <a:t>İşletme İle Sözleşme İmzalama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198B64-9E67-A090-B67E-511D3006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57" y="1431561"/>
            <a:ext cx="9029374" cy="4312817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solidFill>
                  <a:schemeClr val="accent1"/>
                </a:solidFill>
              </a:rPr>
              <a:t>Sözleşme;</a:t>
            </a:r>
          </a:p>
          <a:p>
            <a:r>
              <a:rPr lang="tr-TR" dirty="0"/>
              <a:t>3308 sayılı Mesleki Eğitim Kanunu ile Millî Eğitim Bakanlığı Ortaöğretim Kurumları Yönetmeliğine dayanılarak hazırlanmıştır.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İşletmelerde beceri eğitimi uygulaması 3308 sayılı “Mesleki ve Teknik Eğitim Kanunu” uyarınca okulların açıldığı tarihte başlamakta ve okulun kapandığı hafta sona ermektedir.</a:t>
            </a:r>
          </a:p>
          <a:p>
            <a:endParaRPr lang="tr-TR" dirty="0"/>
          </a:p>
          <a:p>
            <a:r>
              <a:rPr lang="tr-TR" dirty="0"/>
              <a:t> Herhangi bir nedenle stajını erken bırakan öğrenci dersten başarısız sayılır ve bir sonraki yıl stajını tamamlamak zorunda kalır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9233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1A33EC-4670-AB9F-2399-1ABB109F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7200"/>
            <a:ext cx="8596668" cy="502170"/>
          </a:xfrm>
        </p:spPr>
        <p:txBody>
          <a:bodyPr>
            <a:noAutofit/>
          </a:bodyPr>
          <a:lstStyle/>
          <a:p>
            <a:pPr algn="ctr"/>
            <a:r>
              <a:rPr lang="tr-TR" sz="2400" dirty="0"/>
              <a:t>SÖZLEŞME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95F702-7D57-8571-2571-516263D88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1961" y="1514007"/>
            <a:ext cx="5666281" cy="5089160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Sözleşme Tarafları;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İşletme / İşletme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/ Kurum müdürü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Öğrenci Yasal Temsilcisi ( VELİ ) reşit ise kendisi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Sözleşme;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tx1"/>
                </a:solidFill>
              </a:rPr>
              <a:t>Ü</a:t>
            </a:r>
            <a:r>
              <a:rPr lang="tr-TR" dirty="0"/>
              <a:t>ç nüsha şeklinde düzenlenir.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İmza süreci tamamlandıktan sonra sözleşme taraflarda birer nüsha kalır.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5" name="İçerik Yer Tutucusu 3">
            <a:extLst>
              <a:ext uri="{FF2B5EF4-FFF2-40B4-BE49-F238E27FC236}">
                <a16:creationId xmlns:a16="http://schemas.microsoft.com/office/drawing/2014/main" id="{B5E6DCCC-2657-1053-3FA0-4C59A099F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416" y="791308"/>
            <a:ext cx="4302178" cy="523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14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7185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615" y="1978269"/>
            <a:ext cx="8834387" cy="429943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NÜSHA STAJ SÖZLEŞMESİ OKULDAN ONAYLI OLMALIDIR.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HASTANE YÖNETİMİMİZ SÖZLEŞME EVRAKLARINI ONAYLADIGINDA İKİ NÜSHA SİZE TESLİM EDECEĞİZ VE OKULUNUZA BİR NÜSHASINI GÖTÜRDÜĞÜNÜZDE SİZE SİGORTA BASLAYISINI YAPILDIGINA DAİR BELGE VERECEKLER.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ÖĞRENCİ BELGESİNİ HASTANEYE ULASTIRMALISINIZ.(E DEVLET CIKTISIDA OLUR)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4922197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</TotalTime>
  <Words>1263</Words>
  <Application>Microsoft Office PowerPoint</Application>
  <PresentationFormat>Geniş ekran</PresentationFormat>
  <Paragraphs>179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Yüzeyler</vt:lpstr>
      <vt:lpstr>ŞEHİT LOKMAN BİÇİNCİ MTAL</vt:lpstr>
      <vt:lpstr>2025- 2026 EĞİTİM ÖĞRETİM YILI İŞLETMELERDE BECERİ EĞİTİMİ</vt:lpstr>
      <vt:lpstr>İŞLETMELERDE BECERİ EĞİTİMİ NEDİR?</vt:lpstr>
      <vt:lpstr>İşletmelerde Beceri Eğitimi Neden Önemli </vt:lpstr>
      <vt:lpstr>PowerPoint Sunusu</vt:lpstr>
      <vt:lpstr>İşletmelerde Beceri Eğitimi Belirleme </vt:lpstr>
      <vt:lpstr>İşletme İle Sözleşme İmzalama </vt:lpstr>
      <vt:lpstr>SÖZLEŞME </vt:lpstr>
      <vt:lpstr>PowerPoint Sunusu</vt:lpstr>
      <vt:lpstr>PowerPoint Sunusu</vt:lpstr>
      <vt:lpstr>PowerPoint Sunusu</vt:lpstr>
      <vt:lpstr>PowerPoint Sunusu</vt:lpstr>
      <vt:lpstr>İŞLETMEDE BECERİ EĞİTİMİ İŞLETMENİN SORUMLULUKLARI</vt:lpstr>
      <vt:lpstr>İşletmede Beceri Eğitimi Öğrenci Sorumlulukları </vt:lpstr>
      <vt:lpstr>PowerPoint Sunusu</vt:lpstr>
      <vt:lpstr>PowerPoint Sunusu</vt:lpstr>
      <vt:lpstr>PowerPoint Sunusu</vt:lpstr>
      <vt:lpstr> </vt:lpstr>
      <vt:lpstr>     SBT   HEMŞİRE YRD.         EBE YRD.</vt:lpstr>
      <vt:lpstr>PowerPoint Sunusu</vt:lpstr>
      <vt:lpstr>PowerPoint Sunusu</vt:lpstr>
      <vt:lpstr>PowerPoint Sunusu</vt:lpstr>
      <vt:lpstr>BECERİ EĞİTİM DEFTERİN DOLDURULMASI </vt:lpstr>
      <vt:lpstr>PowerPoint Sunusu</vt:lpstr>
      <vt:lpstr>ŞEHİT LOKMAN BİÇİNCİ MTAL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ŞEHİT LOKMAN BİÇİNCİ MTAL</dc:title>
  <dc:creator>zumrutharun@gmail.com</dc:creator>
  <cp:lastModifiedBy>zumrutharun@gmail.com</cp:lastModifiedBy>
  <cp:revision>38</cp:revision>
  <cp:lastPrinted>2025-04-15T09:06:28Z</cp:lastPrinted>
  <dcterms:created xsi:type="dcterms:W3CDTF">2025-04-14T18:44:53Z</dcterms:created>
  <dcterms:modified xsi:type="dcterms:W3CDTF">2025-06-30T13:42:27Z</dcterms:modified>
</cp:coreProperties>
</file>